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30"/>
  </p:notesMasterIdLst>
  <p:handoutMasterIdLst>
    <p:handoutMasterId r:id="rId131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87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1028" r:id="rId21"/>
    <p:sldId id="8078" r:id="rId22"/>
    <p:sldId id="8081" r:id="rId23"/>
    <p:sldId id="7698" r:id="rId24"/>
    <p:sldId id="8037" r:id="rId25"/>
    <p:sldId id="7884" r:id="rId26"/>
    <p:sldId id="8082" r:id="rId27"/>
    <p:sldId id="8011" r:id="rId28"/>
    <p:sldId id="8058" r:id="rId29"/>
    <p:sldId id="8059" r:id="rId30"/>
    <p:sldId id="8060" r:id="rId31"/>
    <p:sldId id="8061" r:id="rId32"/>
    <p:sldId id="8062" r:id="rId33"/>
    <p:sldId id="8063" r:id="rId34"/>
    <p:sldId id="8083" r:id="rId35"/>
    <p:sldId id="8054" r:id="rId36"/>
    <p:sldId id="8055" r:id="rId37"/>
    <p:sldId id="8052" r:id="rId38"/>
    <p:sldId id="8044" r:id="rId39"/>
    <p:sldId id="8051" r:id="rId40"/>
    <p:sldId id="8053" r:id="rId41"/>
    <p:sldId id="8046" r:id="rId42"/>
    <p:sldId id="8047" r:id="rId43"/>
    <p:sldId id="8048" r:id="rId44"/>
    <p:sldId id="8049" r:id="rId45"/>
    <p:sldId id="8045" r:id="rId46"/>
    <p:sldId id="8088" r:id="rId47"/>
    <p:sldId id="8089" r:id="rId48"/>
    <p:sldId id="8090" r:id="rId49"/>
    <p:sldId id="8034" r:id="rId50"/>
    <p:sldId id="8092" r:id="rId51"/>
    <p:sldId id="7664" r:id="rId52"/>
    <p:sldId id="7665" r:id="rId53"/>
    <p:sldId id="7835" r:id="rId54"/>
    <p:sldId id="8073" r:id="rId55"/>
    <p:sldId id="8070" r:id="rId56"/>
    <p:sldId id="7836" r:id="rId57"/>
    <p:sldId id="7837" r:id="rId58"/>
    <p:sldId id="7879" r:id="rId59"/>
    <p:sldId id="7703" r:id="rId60"/>
    <p:sldId id="7881" r:id="rId61"/>
    <p:sldId id="8074" r:id="rId62"/>
    <p:sldId id="7883" r:id="rId63"/>
    <p:sldId id="7880" r:id="rId64"/>
    <p:sldId id="7702" r:id="rId65"/>
    <p:sldId id="7710" r:id="rId66"/>
    <p:sldId id="7894" r:id="rId67"/>
    <p:sldId id="8091" r:id="rId68"/>
    <p:sldId id="8093" r:id="rId69"/>
    <p:sldId id="721" r:id="rId70"/>
    <p:sldId id="7886" r:id="rId71"/>
    <p:sldId id="8038" r:id="rId72"/>
    <p:sldId id="7729" r:id="rId73"/>
    <p:sldId id="7896" r:id="rId74"/>
    <p:sldId id="8035" r:id="rId75"/>
    <p:sldId id="1024" r:id="rId76"/>
    <p:sldId id="7677" r:id="rId77"/>
    <p:sldId id="8040" r:id="rId78"/>
    <p:sldId id="1021" r:id="rId79"/>
    <p:sldId id="583" r:id="rId80"/>
    <p:sldId id="7895" r:id="rId81"/>
    <p:sldId id="727" r:id="rId82"/>
    <p:sldId id="7950" r:id="rId83"/>
    <p:sldId id="8004" r:id="rId84"/>
    <p:sldId id="8006" r:id="rId85"/>
    <p:sldId id="7956" r:id="rId86"/>
    <p:sldId id="8042" r:id="rId87"/>
    <p:sldId id="1102" r:id="rId88"/>
    <p:sldId id="1103" r:id="rId89"/>
    <p:sldId id="8043" r:id="rId90"/>
    <p:sldId id="988" r:id="rId91"/>
    <p:sldId id="7968" r:id="rId92"/>
    <p:sldId id="7683" r:id="rId93"/>
    <p:sldId id="8019" r:id="rId94"/>
    <p:sldId id="8017" r:id="rId95"/>
    <p:sldId id="8018" r:id="rId96"/>
    <p:sldId id="8020" r:id="rId97"/>
    <p:sldId id="7962" r:id="rId98"/>
    <p:sldId id="7833" r:id="rId99"/>
    <p:sldId id="8021" r:id="rId100"/>
    <p:sldId id="7953" r:id="rId101"/>
    <p:sldId id="8022" r:id="rId102"/>
    <p:sldId id="7954" r:id="rId103"/>
    <p:sldId id="8023" r:id="rId104"/>
    <p:sldId id="8024" r:id="rId105"/>
    <p:sldId id="8027" r:id="rId106"/>
    <p:sldId id="8028" r:id="rId107"/>
    <p:sldId id="8029" r:id="rId108"/>
    <p:sldId id="7890" r:id="rId109"/>
    <p:sldId id="7891" r:id="rId110"/>
    <p:sldId id="8030" r:id="rId111"/>
    <p:sldId id="7794" r:id="rId112"/>
    <p:sldId id="7795" r:id="rId113"/>
    <p:sldId id="7842" r:id="rId114"/>
    <p:sldId id="1253" r:id="rId115"/>
    <p:sldId id="7771" r:id="rId116"/>
    <p:sldId id="7699" r:id="rId117"/>
    <p:sldId id="7657" r:id="rId118"/>
    <p:sldId id="7789" r:id="rId119"/>
    <p:sldId id="7930" r:id="rId120"/>
    <p:sldId id="7931" r:id="rId121"/>
    <p:sldId id="8031" r:id="rId122"/>
    <p:sldId id="7998" r:id="rId123"/>
    <p:sldId id="7957" r:id="rId124"/>
    <p:sldId id="8032" r:id="rId125"/>
    <p:sldId id="7927" r:id="rId126"/>
    <p:sldId id="7960" r:id="rId127"/>
    <p:sldId id="8003" r:id="rId128"/>
    <p:sldId id="7992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C55A11"/>
    <a:srgbClr val="002060"/>
    <a:srgbClr val="FFFFFF"/>
    <a:srgbClr val="FEFFFA"/>
    <a:srgbClr val="BFBFBF"/>
    <a:srgbClr val="E8FAFA"/>
    <a:srgbClr val="19CBCF"/>
    <a:srgbClr val="21F3F7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4"/>
    <p:restoredTop sz="77133"/>
  </p:normalViewPr>
  <p:slideViewPr>
    <p:cSldViewPr snapToGrid="0">
      <p:cViewPr varScale="1">
        <p:scale>
          <a:sx n="113" d="100"/>
          <a:sy n="113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13.03.2024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8.svg"/><Relationship Id="rId4" Type="http://schemas.openxmlformats.org/officeDocument/2006/relationships/image" Target="../media/image15.svg"/><Relationship Id="rId9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ARM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4284048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25798"/>
              </p:ext>
            </p:extLst>
          </p:nvPr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284048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6061364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5619512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7203532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306626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111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5865"/>
              </p:ext>
            </p:extLst>
          </p:nvPr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Mfr.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DDR4 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DDR3 SODIMMs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# Chips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Density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Die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Org.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A (Micron)</a:t>
                      </a: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144 (8)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8Gb (4Gb)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(P)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x4 (x8)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B (Samsung)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F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C (SK Hynix)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40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D (</a:t>
                      </a:r>
                      <a:r>
                        <a:rPr lang="en-US" err="1">
                          <a:latin typeface="Cambria" panose="02040503050406030204" pitchFamily="18" charset="0"/>
                        </a:rPr>
                        <a:t>Nanya</a:t>
                      </a:r>
                      <a:r>
                        <a:rPr lang="en-US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8Gb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C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x8 (-)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34149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09331"/>
            <a:ext cx="7772396" cy="1565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135488" y="27372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135488" y="268603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149343" y="1111468"/>
            <a:ext cx="0" cy="1625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-179763" y="1686320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0" y="3063866"/>
            <a:ext cx="9144000" cy="535243"/>
          </a:xfrm>
          <a:prstGeom prst="roundRect">
            <a:avLst>
              <a:gd name="adj" fmla="val 0"/>
            </a:avLst>
          </a:prstGeom>
          <a:solidFill>
            <a:srgbClr val="FBE5D6"/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bounded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0" y="4898725"/>
            <a:ext cx="9144000" cy="506315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cells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115385" y="11586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95003" y="3627753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  <p:bldP spid="1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0" y="953462"/>
            <a:ext cx="9143999" cy="1173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activated aggressor row 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886234"/>
              </p:ext>
            </p:extLst>
          </p:nvPr>
        </p:nvGraphicFramePr>
        <p:xfrm>
          <a:off x="726152" y="3088780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272403" y="3891252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0" y="326816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494818" y="4099638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activation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684553" y="3729829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4508609"/>
            <a:ext cx="9144000" cy="104876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activated aggressor row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143322" y="2127026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163505" y="2131309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6952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463465" y="2360515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-1" y="5646250"/>
            <a:ext cx="9144000" cy="72684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73402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710" y="4821933"/>
            <a:ext cx="8245182" cy="1951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145" y="4156800"/>
            <a:ext cx="2071255" cy="676880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243BB-C44D-3CA6-95EA-F4F233663F61}"/>
              </a:ext>
            </a:extLst>
          </p:cNvPr>
          <p:cNvSpPr txBox="1"/>
          <p:nvPr/>
        </p:nvSpPr>
        <p:spPr>
          <a:xfrm>
            <a:off x="0" y="3024817"/>
            <a:ext cx="9144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36ns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47K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7.8us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30ms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1 activation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enough to induce bitflips</a:t>
            </a:r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ARM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64" y="2601799"/>
            <a:ext cx="5250873" cy="241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364675" y="2237407"/>
            <a:ext cx="64146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Evaluation [Yang+, EDL'19]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5038671"/>
            <a:ext cx="9144000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Until a temperature inflection point: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</a:b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temperature increases,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fewer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can cause bitflips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After the temperature inflection point: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temperature increases,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more 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are needed to cause bitflips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E290-DCF4-B3B8-7BB2-DABA7C144129}"/>
              </a:ext>
            </a:extLst>
          </p:cNvPr>
          <p:cNvSpPr txBox="1"/>
          <p:nvPr/>
        </p:nvSpPr>
        <p:spPr>
          <a:xfrm>
            <a:off x="-2060" y="96745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FD5A0D3F-6C12-3BC6-B082-95AA1A2E9DC8}"/>
              </a:ext>
            </a:extLst>
          </p:cNvPr>
          <p:cNvSpPr/>
          <p:nvPr/>
        </p:nvSpPr>
        <p:spPr>
          <a:xfrm rot="9641136" flipH="1">
            <a:off x="3089563" y="2643052"/>
            <a:ext cx="1690254" cy="680604"/>
          </a:xfrm>
          <a:prstGeom prst="bentArrow">
            <a:avLst>
              <a:gd name="adj1" fmla="val 12786"/>
              <a:gd name="adj2" fmla="val 20929"/>
              <a:gd name="adj3" fmla="val 50000"/>
              <a:gd name="adj4" fmla="val 854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6EA448-2BAD-B84C-6FBB-F22B326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allAtOnce" animBg="1"/>
      <p:bldP spid="9" grpId="0" uiExpand="1" build="allAtOnce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bitflip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76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0.08%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37153</TotalTime>
  <Words>12545</Words>
  <Application>Microsoft Macintosh PowerPoint</Application>
  <PresentationFormat>On-screen Show (4:3)</PresentationFormat>
  <Paragraphs>2196</Paragraphs>
  <Slides>127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Contributions to Understanding RowHammer</vt:lpstr>
      <vt:lpstr>RowPress [Luo+, ISCA 2023] (Follow up of our analysis)</vt:lpstr>
      <vt:lpstr>Our Recent Works</vt:lpstr>
      <vt:lpstr>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Circuit-Level Justification</vt:lpstr>
      <vt:lpstr>Example Attack Improvement:  Bypassing Defenses with Aggressor Row Active Time</vt:lpstr>
      <vt:lpstr>RowPress vs. RowHammer</vt:lpstr>
      <vt:lpstr>RowPress [Luo+, ISCA 2023]</vt:lpstr>
      <vt:lpstr>Circuit-Level Justification</vt:lpstr>
      <vt:lpstr>Example Attack Improvement:  Temperature-Dependent Trigger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130</cp:revision>
  <dcterms:created xsi:type="dcterms:W3CDTF">2023-10-17T14:07:22Z</dcterms:created>
  <dcterms:modified xsi:type="dcterms:W3CDTF">2024-03-12T23:45:46Z</dcterms:modified>
</cp:coreProperties>
</file>